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2" r:id="rId3"/>
    <p:sldId id="265" r:id="rId4"/>
    <p:sldId id="293" r:id="rId5"/>
    <p:sldId id="273" r:id="rId6"/>
    <p:sldId id="291" r:id="rId7"/>
    <p:sldId id="272" r:id="rId8"/>
    <p:sldId id="277" r:id="rId9"/>
    <p:sldId id="285" r:id="rId10"/>
    <p:sldId id="286" r:id="rId11"/>
    <p:sldId id="290" r:id="rId12"/>
    <p:sldId id="287" r:id="rId13"/>
    <p:sldId id="288" r:id="rId14"/>
    <p:sldId id="289" r:id="rId15"/>
    <p:sldId id="275" r:id="rId16"/>
    <p:sldId id="280" r:id="rId17"/>
    <p:sldId id="282" r:id="rId18"/>
    <p:sldId id="281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9"/>
    <p:restoredTop sz="94613"/>
  </p:normalViewPr>
  <p:slideViewPr>
    <p:cSldViewPr snapToGrid="0" snapToObjects="1">
      <p:cViewPr>
        <p:scale>
          <a:sx n="106" d="100"/>
          <a:sy n="106" d="100"/>
        </p:scale>
        <p:origin x="66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9BEB7-9CFD-9D45-893E-4B3302C3929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88A81-8D80-8441-84E4-818F6480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4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8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1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3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4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1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E9FC-5081-D745-9A07-7A6771053A82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859" y="423677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 smtClean="0"/>
              <a:t>Bee </a:t>
            </a:r>
            <a:r>
              <a:rPr lang="en-US" sz="4800" dirty="0"/>
              <a:t>local: A comparison of productivity and pathogen load in </a:t>
            </a:r>
            <a:r>
              <a:rPr lang="en-US" sz="4800" dirty="0" smtClean="0"/>
              <a:t>local </a:t>
            </a:r>
            <a:r>
              <a:rPr lang="en-US" sz="4800" dirty="0"/>
              <a:t>vs. California </a:t>
            </a:r>
            <a:r>
              <a:rPr lang="en-US" sz="4800" dirty="0" smtClean="0"/>
              <a:t>re-queened </a:t>
            </a:r>
            <a:r>
              <a:rPr lang="en-US" sz="4800" dirty="0"/>
              <a:t>colonies</a:t>
            </a:r>
            <a:r>
              <a:rPr lang="en-US" sz="4800" dirty="0" smtClean="0"/>
              <a:t>.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5158" y="2811277"/>
            <a:ext cx="10413402" cy="1105068"/>
          </a:xfrm>
        </p:spPr>
        <p:txBody>
          <a:bodyPr>
            <a:normAutofit/>
          </a:bodyPr>
          <a:lstStyle/>
          <a:p>
            <a:r>
              <a:rPr lang="en-US" sz="2000" smtClean="0"/>
              <a:t>---</a:t>
            </a:r>
            <a:endParaRPr lang="en-US" sz="2000" dirty="0"/>
          </a:p>
          <a:p>
            <a:r>
              <a:rPr lang="en-US" sz="2000" dirty="0" smtClean="0"/>
              <a:t>Andre Burnham, Fiona McLaughlin, </a:t>
            </a:r>
            <a:r>
              <a:rPr lang="en-US" sz="2000" dirty="0" smtClean="0"/>
              <a:t>P</a:t>
            </a:r>
            <a:r>
              <a:rPr lang="en-US" sz="2000" dirty="0"/>
              <a:t>. Alexander Burnham &amp; </a:t>
            </a:r>
            <a:r>
              <a:rPr lang="en-US" sz="2000" dirty="0" smtClean="0"/>
              <a:t>Herman Lehman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18" y="4042611"/>
            <a:ext cx="5684777" cy="2233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5"/>
          <a:stretch/>
        </p:blipFill>
        <p:spPr>
          <a:xfrm>
            <a:off x="568247" y="3657600"/>
            <a:ext cx="4985471" cy="29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7" y="433137"/>
            <a:ext cx="11462108" cy="64248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Frames of Brood (growth)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614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Pollen Collection (foraging)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5" y="761362"/>
            <a:ext cx="10876547" cy="60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37" y="598755"/>
            <a:ext cx="11166642" cy="62592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 smtClean="0"/>
              <a:t>Varroa</a:t>
            </a:r>
            <a:r>
              <a:rPr lang="en-US" sz="4800" dirty="0" smtClean="0"/>
              <a:t> Load (pathogens)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0957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9" y="689629"/>
            <a:ext cx="11004519" cy="61683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 smtClean="0"/>
              <a:t>Nosema</a:t>
            </a:r>
            <a:r>
              <a:rPr lang="en-US" sz="4800" dirty="0" smtClean="0"/>
              <a:t> Load (pathogens)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22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Viral Load (pathogens)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0" y="882139"/>
            <a:ext cx="10661078" cy="59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In summary: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541420" y="1809937"/>
            <a:ext cx="109367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Overall, colonies re-queened with locally raised queens had higher growth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Some pathogens seemed to have less of an affect on local queens and others had similar affects across both groups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075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Implications: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627647" y="1412895"/>
            <a:ext cx="109367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Locally raised queens seem to be an overall better fit with the northern environment.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This could be evidence for the importance of care in breeding stocks (mass produced vs. handmade)</a:t>
            </a:r>
            <a:endParaRPr lang="en-US" sz="3600" dirty="0" smtClean="0"/>
          </a:p>
          <a:p>
            <a:pPr marL="1200150" lvl="2" indent="-285750">
              <a:buFont typeface="Arial" charset="0"/>
              <a:buChar char="•"/>
            </a:pPr>
            <a:endParaRPr lang="en-US" sz="4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4000" u="sng" dirty="0" err="1" smtClean="0"/>
              <a:t>And/Or</a:t>
            </a:r>
            <a:r>
              <a:rPr lang="en-US" sz="4000" dirty="0" smtClean="0"/>
              <a:t> This could be evidence for local (genetic) adaptation (imported vs. local).</a:t>
            </a:r>
            <a:endParaRPr lang="en-US" sz="4000" dirty="0"/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6224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Acknowledgments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1913492"/>
            <a:ext cx="48775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Authors:</a:t>
            </a:r>
            <a:endParaRPr lang="en-US" sz="3200" b="1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Andre Burnham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Fiona McLaughlin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Herman Lehman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r>
              <a:rPr lang="en-US" sz="3600" dirty="0" smtClean="0">
                <a:latin typeface="+mj-lt"/>
              </a:rPr>
              <a:t>Thank you to</a:t>
            </a:r>
            <a:r>
              <a:rPr lang="is-IS" sz="3600" dirty="0" smtClean="0">
                <a:latin typeface="+mj-lt"/>
              </a:rPr>
              <a:t>…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ea typeface="Times New Roman" charset="0"/>
                <a:cs typeface="Times New Roman" charset="0"/>
              </a:rPr>
              <a:t>The </a:t>
            </a:r>
            <a:r>
              <a:rPr lang="en-US" sz="2400" dirty="0" err="1">
                <a:ea typeface="Times New Roman" charset="0"/>
                <a:cs typeface="Times New Roman" charset="0"/>
              </a:rPr>
              <a:t>Casstevens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ea typeface="Times New Roman" charset="0"/>
                <a:cs typeface="Times New Roman" charset="0"/>
              </a:rPr>
              <a:t>Family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ea typeface="Times New Roman" charset="0"/>
                <a:cs typeface="Times New Roman" charset="0"/>
              </a:rPr>
              <a:t>Nancy Thompson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Samantha Alger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80" y="4702009"/>
            <a:ext cx="4312568" cy="1694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08" y="2421802"/>
            <a:ext cx="2348613" cy="22802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39"/>
          <a:stretch/>
        </p:blipFill>
        <p:spPr>
          <a:xfrm>
            <a:off x="6793580" y="3410848"/>
            <a:ext cx="4629282" cy="1160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89" y="1105321"/>
            <a:ext cx="3550732" cy="23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2087" cy="77242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62200" y="28064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Thank You!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2087" cy="77242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62200" y="28064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smtClean="0">
                <a:solidFill>
                  <a:schemeClr val="bg1"/>
                </a:solidFill>
              </a:rPr>
              <a:t>Questions?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The </a:t>
            </a:r>
            <a:r>
              <a:rPr lang="en-US" sz="7200" dirty="0" smtClean="0"/>
              <a:t>question: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481263" y="1412895"/>
            <a:ext cx="113096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 smtClean="0">
                <a:latin typeface="+mj-lt"/>
              </a:rPr>
              <a:t>“Do </a:t>
            </a:r>
            <a:r>
              <a:rPr lang="en-US" sz="6000" i="1" dirty="0" smtClean="0">
                <a:latin typeface="+mj-lt"/>
              </a:rPr>
              <a:t>locally-bred queens produce healthier, more productive colonies that are better adapted to their environment than imported queens?”</a:t>
            </a:r>
            <a:endParaRPr lang="en-US" sz="6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90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3869" y="257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The basic premise behind this study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4" y="2919664"/>
            <a:ext cx="4928598" cy="3272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42" y="2862179"/>
            <a:ext cx="4995110" cy="3330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1" y="2215848"/>
            <a:ext cx="35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Mass Produced:</a:t>
            </a:r>
            <a:endParaRPr lang="en-US" sz="36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4057" y="2215847"/>
            <a:ext cx="35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   Hand-made: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8591" y="4094293"/>
            <a:ext cx="1467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+mj-lt"/>
              </a:rPr>
              <a:t>VS.</a:t>
            </a:r>
            <a:endParaRPr lang="en-US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86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601" y="2215848"/>
            <a:ext cx="35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     Imported:</a:t>
            </a:r>
            <a:endParaRPr lang="en-US" sz="36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4057" y="2215847"/>
            <a:ext cx="35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           Local: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6717" y="4106324"/>
            <a:ext cx="1467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+mj-lt"/>
              </a:rPr>
              <a:t>VS.</a:t>
            </a:r>
            <a:endParaRPr lang="en-US" sz="5400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45" y="2862178"/>
            <a:ext cx="4828674" cy="3621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2862178"/>
            <a:ext cx="4850063" cy="3637547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773869" y="257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The basic premise behind this study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4500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Experimental Design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1834575"/>
            <a:ext cx="114560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783855" hangingPunct="0">
              <a:buFont typeface="Arial" charset="0"/>
              <a:buChar char="•"/>
            </a:pPr>
            <a:r>
              <a:rPr lang="en-US" sz="3600" dirty="0">
                <a:ea typeface="Times New Roman" charset="0"/>
                <a:cs typeface="Times New Roman" charset="0"/>
              </a:rPr>
              <a:t>20 colonies 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re-queened </a:t>
            </a:r>
            <a:r>
              <a:rPr lang="en-US" sz="3600" dirty="0">
                <a:ea typeface="Times New Roman" charset="0"/>
                <a:cs typeface="Times New Roman" charset="0"/>
              </a:rPr>
              <a:t>with Californian-bred 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queens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3600" dirty="0">
                <a:ea typeface="Times New Roman" charset="0"/>
                <a:cs typeface="Times New Roman" charset="0"/>
              </a:rPr>
              <a:t>20 colonies 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re-queened </a:t>
            </a:r>
            <a:r>
              <a:rPr lang="en-US" sz="3600" dirty="0">
                <a:ea typeface="Times New Roman" charset="0"/>
                <a:cs typeface="Times New Roman" charset="0"/>
              </a:rPr>
              <a:t>local-bred (Vermont) 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queens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ea typeface="Times New Roman" charset="0"/>
                <a:cs typeface="Times New Roman" charset="0"/>
                <a:sym typeface="Helvetica Neue"/>
              </a:rPr>
              <a:t>Sampled for pathogens and productivity measures 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 smtClean="0">
              <a:solidFill>
                <a:srgbClr val="000000"/>
              </a:solidFill>
              <a:ea typeface="Times New Roman" charset="0"/>
              <a:cs typeface="Times New Roman" charset="0"/>
              <a:sym typeface="Helvetica Neue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3600" dirty="0">
                <a:ea typeface="Times New Roman" charset="0"/>
                <a:cs typeface="Times New Roman" charset="0"/>
              </a:rPr>
              <a:t>Sampled at different time points for 3 months</a:t>
            </a: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774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What did we sample for?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853491" y="1353312"/>
            <a:ext cx="1145609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1783855" hangingPunct="0">
              <a:buFont typeface="Arial" charset="0"/>
              <a:buChar char="•"/>
            </a:pPr>
            <a:r>
              <a:rPr lang="en-US" sz="4400" dirty="0" smtClean="0">
                <a:ea typeface="Times New Roman" charset="0"/>
                <a:cs typeface="Times New Roman" charset="0"/>
              </a:rPr>
              <a:t>Growth:</a:t>
            </a:r>
          </a:p>
          <a:p>
            <a:pPr marL="1943100" lvl="3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Colony Mass</a:t>
            </a:r>
          </a:p>
          <a:p>
            <a:pPr marL="1943100" lvl="3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Brood Production </a:t>
            </a: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4400" dirty="0" smtClean="0">
                <a:ea typeface="Times New Roman" charset="0"/>
                <a:cs typeface="Times New Roman" charset="0"/>
              </a:rPr>
              <a:t>Foraging:</a:t>
            </a:r>
          </a:p>
          <a:p>
            <a:pPr marL="1943100" lvl="3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Pollen Production</a:t>
            </a:r>
          </a:p>
          <a:p>
            <a:pPr marL="571500" indent="-571500" defTabSz="1783855" hangingPunct="0">
              <a:buFont typeface="Arial" charset="0"/>
              <a:buChar char="•"/>
            </a:pPr>
            <a:r>
              <a:rPr lang="en-US" sz="4400" dirty="0" smtClean="0">
                <a:ea typeface="Times New Roman" charset="0"/>
                <a:cs typeface="Times New Roman" charset="0"/>
              </a:rPr>
              <a:t>Pathogens:</a:t>
            </a:r>
          </a:p>
          <a:p>
            <a:pPr marL="1943100" lvl="6" indent="-571500" defTabSz="1783855" hangingPunct="0">
              <a:buFont typeface="Arial" charset="0"/>
              <a:buChar char="•"/>
            </a:pPr>
            <a:r>
              <a:rPr lang="en-US" sz="3600" dirty="0" err="1" smtClean="0">
                <a:ea typeface="Times New Roman" charset="0"/>
                <a:cs typeface="Times New Roman" charset="0"/>
              </a:rPr>
              <a:t>Varroa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 </a:t>
            </a:r>
          </a:p>
          <a:p>
            <a:pPr marL="1943100" lvl="6" indent="-571500" defTabSz="1783855" hangingPunct="0">
              <a:buFont typeface="Arial" charset="0"/>
              <a:buChar char="•"/>
            </a:pPr>
            <a:r>
              <a:rPr lang="en-US" sz="3600" i="1" dirty="0" err="1" smtClean="0">
                <a:ea typeface="Times New Roman" charset="0"/>
                <a:cs typeface="Times New Roman" charset="0"/>
              </a:rPr>
              <a:t>Nosema</a:t>
            </a:r>
            <a:r>
              <a:rPr lang="en-US" sz="3600" i="1" dirty="0" smtClean="0">
                <a:ea typeface="Times New Roman" charset="0"/>
                <a:cs typeface="Times New Roman" charset="0"/>
              </a:rPr>
              <a:t> spp.</a:t>
            </a:r>
          </a:p>
          <a:p>
            <a:pPr marL="1943100" lvl="6" indent="-571500" defTabSz="1783855" hangingPunct="0">
              <a:buFont typeface="Arial" charset="0"/>
              <a:buChar char="•"/>
            </a:pPr>
            <a:r>
              <a:rPr lang="en-US" sz="3600" dirty="0" smtClean="0">
                <a:ea typeface="Times New Roman" charset="0"/>
                <a:cs typeface="Times New Roman" charset="0"/>
              </a:rPr>
              <a:t>RNA Viruses</a:t>
            </a:r>
            <a:endParaRPr lang="en-US" sz="36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44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 smtClean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  <a:p>
            <a:pPr marL="571500" indent="-571500" defTabSz="1783855" hangingPunct="0">
              <a:buFont typeface="Arial" charset="0"/>
              <a:buChar char="•"/>
            </a:pPr>
            <a:endParaRPr lang="en-US" sz="36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1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Honey Bee Pathogens: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433137" y="1412895"/>
            <a:ext cx="498182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VIRUSES: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Deformed Wing Virus (DWV)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Black Queen Cell Virus (BQCV)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Israeli Acute </a:t>
            </a:r>
            <a:r>
              <a:rPr lang="en-US" sz="2000" i="1" dirty="0" smtClean="0"/>
              <a:t>Paralysis </a:t>
            </a:r>
            <a:r>
              <a:rPr lang="en-US" sz="2000" i="1" dirty="0" smtClean="0"/>
              <a:t>Virus (</a:t>
            </a:r>
            <a:r>
              <a:rPr lang="en-US" sz="2000" i="1" dirty="0" smtClean="0"/>
              <a:t>IAPV</a:t>
            </a:r>
            <a:r>
              <a:rPr lang="en-US" sz="2000" i="1" dirty="0" smtClean="0"/>
              <a:t>) </a:t>
            </a:r>
            <a:endParaRPr lang="en-US" sz="2000" i="1" dirty="0" smtClean="0"/>
          </a:p>
          <a:p>
            <a:pPr marL="1200150" lvl="2" indent="-285750">
              <a:buFont typeface="Arial" charset="0"/>
              <a:buChar char="•"/>
            </a:pPr>
            <a:endParaRPr lang="en-US" sz="2000" i="1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PARASITES:</a:t>
            </a:r>
          </a:p>
          <a:p>
            <a:pPr marL="1200150" lvl="4" indent="-285750">
              <a:buFont typeface="Arial" charset="0"/>
              <a:buChar char="•"/>
            </a:pPr>
            <a:r>
              <a:rPr lang="en-US" sz="2000" i="1" dirty="0" err="1" smtClean="0"/>
              <a:t>Nosema</a:t>
            </a:r>
            <a:r>
              <a:rPr lang="en-US" sz="2000" i="1" dirty="0" smtClean="0"/>
              <a:t> (</a:t>
            </a:r>
            <a:r>
              <a:rPr lang="en-US" sz="2000" i="1" dirty="0" err="1" smtClean="0"/>
              <a:t>ceranae</a:t>
            </a:r>
            <a:r>
              <a:rPr lang="en-US" sz="2000" i="1" dirty="0" smtClean="0"/>
              <a:t> </a:t>
            </a:r>
            <a:r>
              <a:rPr lang="en-US" sz="2000" i="1" dirty="0"/>
              <a:t>&amp;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apis</a:t>
            </a:r>
            <a:r>
              <a:rPr lang="en-US" sz="2000" i="1" dirty="0" smtClean="0"/>
              <a:t>)</a:t>
            </a:r>
          </a:p>
          <a:p>
            <a:pPr marL="1200150" lvl="4" indent="-285750">
              <a:buFont typeface="Arial" charset="0"/>
              <a:buChar char="•"/>
            </a:pPr>
            <a:r>
              <a:rPr lang="en-US" sz="2000" i="1" dirty="0" err="1" smtClean="0"/>
              <a:t>Varroa</a:t>
            </a:r>
            <a:r>
              <a:rPr lang="en-US" sz="2000" i="1" dirty="0" smtClean="0"/>
              <a:t> Mite</a:t>
            </a:r>
          </a:p>
          <a:p>
            <a:pPr marL="1200150" lvl="4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OTHER PATHOGENS &amp; Pests: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American Foulbrood (AFB)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European Foulbrood (EFB)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Chalk Brood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Black shiny bee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/>
              <a:t>Small Hive Beetle </a:t>
            </a:r>
          </a:p>
          <a:p>
            <a:pPr marL="1200150" lvl="6" indent="-285750">
              <a:buFont typeface="Arial" charset="0"/>
              <a:buChar char="•"/>
            </a:pPr>
            <a:endParaRPr lang="en-US" sz="2000" i="1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3" y="1412895"/>
            <a:ext cx="2179638" cy="1560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4601" y="2147581"/>
            <a:ext cx="21955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Deformed wing Virus</a:t>
            </a:r>
          </a:p>
          <a:p>
            <a:r>
              <a:rPr lang="en-US" sz="1400" dirty="0" smtClean="0"/>
              <a:t>University of Florida, </a:t>
            </a:r>
          </a:p>
          <a:p>
            <a:r>
              <a:rPr lang="en-US" sz="1400" dirty="0" smtClean="0"/>
              <a:t>Entomology Dept.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46" y="3060128"/>
            <a:ext cx="2179638" cy="1449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183" y="3709368"/>
            <a:ext cx="2646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Varroa</a:t>
            </a:r>
            <a:r>
              <a:rPr lang="en-US" i="1" dirty="0" smtClean="0"/>
              <a:t> destructor </a:t>
            </a:r>
          </a:p>
          <a:p>
            <a:r>
              <a:rPr lang="en-US" sz="1400" dirty="0" smtClean="0"/>
              <a:t>North Carolina State University, </a:t>
            </a:r>
          </a:p>
          <a:p>
            <a:r>
              <a:rPr lang="en-US" sz="1400" dirty="0" smtClean="0"/>
              <a:t>Cooperative Extension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3" y="4702945"/>
            <a:ext cx="2585402" cy="1459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0365" y="5578162"/>
            <a:ext cx="264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American Foulbrood</a:t>
            </a:r>
          </a:p>
          <a:p>
            <a:r>
              <a:rPr lang="en-US" sz="1400" dirty="0" smtClean="0"/>
              <a:t>Bee Informed Partnership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030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292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Our </a:t>
            </a:r>
            <a:r>
              <a:rPr lang="en-US" sz="7200" dirty="0" smtClean="0"/>
              <a:t>Hypotheses: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493295" y="1412895"/>
            <a:ext cx="1118936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charset="0"/>
              <a:buChar char="•"/>
            </a:pPr>
            <a:r>
              <a:rPr lang="en-US" sz="4400" dirty="0" smtClean="0"/>
              <a:t>Local queens (colonies) will have better growth through the season</a:t>
            </a:r>
          </a:p>
          <a:p>
            <a:pPr marL="1200150" lvl="2" indent="-285750">
              <a:buFont typeface="Arial" charset="0"/>
              <a:buChar char="•"/>
            </a:pPr>
            <a:endParaRPr lang="en-US" sz="4400" dirty="0"/>
          </a:p>
          <a:p>
            <a:pPr marL="1200150" lvl="2" indent="-285750">
              <a:buFont typeface="Arial" charset="0"/>
              <a:buChar char="•"/>
            </a:pPr>
            <a:r>
              <a:rPr lang="en-US" sz="4400" dirty="0" smtClean="0"/>
              <a:t>Local queens will be better foragers</a:t>
            </a:r>
          </a:p>
          <a:p>
            <a:pPr marL="1200150" lvl="2" indent="-285750">
              <a:buFont typeface="Arial" charset="0"/>
              <a:buChar char="•"/>
            </a:pPr>
            <a:endParaRPr lang="en-US" sz="4400" dirty="0"/>
          </a:p>
          <a:p>
            <a:pPr marL="1200150" lvl="2" indent="-285750">
              <a:buFont typeface="Arial" charset="0"/>
              <a:buChar char="•"/>
            </a:pPr>
            <a:r>
              <a:rPr lang="en-US" sz="4400" dirty="0" smtClean="0"/>
              <a:t>Local queens (colonies) will have lower pathogen loads</a:t>
            </a:r>
          </a:p>
          <a:p>
            <a:pPr marL="1200150" lvl="2" indent="-285750">
              <a:buFont typeface="Arial" charset="0"/>
              <a:buChar char="•"/>
            </a:pPr>
            <a:endParaRPr lang="en-US" sz="4400" dirty="0"/>
          </a:p>
          <a:p>
            <a:pPr marL="1200150" lvl="2" indent="-285750">
              <a:buFont typeface="Arial" charset="0"/>
              <a:buChar char="•"/>
            </a:pPr>
            <a:endParaRPr lang="en-US" sz="4400" dirty="0" smtClean="0"/>
          </a:p>
          <a:p>
            <a:pPr marL="1200150" lvl="2" indent="-285750">
              <a:buFont typeface="Arial" charset="0"/>
              <a:buChar char="•"/>
            </a:pPr>
            <a:endParaRPr lang="en-US" sz="4400" dirty="0" smtClean="0"/>
          </a:p>
          <a:p>
            <a:pPr marL="1200150" lvl="2" indent="-285750">
              <a:buFont typeface="Arial" charset="0"/>
              <a:buChar char="•"/>
            </a:pPr>
            <a:endParaRPr lang="en-US" sz="4400" dirty="0"/>
          </a:p>
          <a:p>
            <a:pPr marL="1200150" lvl="2" indent="-285750">
              <a:buFont typeface="Arial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1078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6" y="470276"/>
            <a:ext cx="11095347" cy="62192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925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Colony Mass (growth)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0318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395</Words>
  <Application>Microsoft Macintosh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Helvetica Neue</vt:lpstr>
      <vt:lpstr>Times New Roman</vt:lpstr>
      <vt:lpstr>Arial</vt:lpstr>
      <vt:lpstr>Office Theme</vt:lpstr>
      <vt:lpstr>Bee local: A comparison of productivity and pathogen load in local vs. California re-queened colonies.</vt:lpstr>
      <vt:lpstr>The question:</vt:lpstr>
      <vt:lpstr>The basic premise behind this study</vt:lpstr>
      <vt:lpstr>The basic premise behind this study</vt:lpstr>
      <vt:lpstr>Experimental Design</vt:lpstr>
      <vt:lpstr>What did we sample for?</vt:lpstr>
      <vt:lpstr>Honey Bee Pathogens:</vt:lpstr>
      <vt:lpstr>Our Hypotheses:</vt:lpstr>
      <vt:lpstr>Colony Mass (growth)</vt:lpstr>
      <vt:lpstr>Frames of Brood (growth)</vt:lpstr>
      <vt:lpstr>Pollen Collection (foraging)</vt:lpstr>
      <vt:lpstr>Varroa Load (pathogens)</vt:lpstr>
      <vt:lpstr>Nosema Load (pathogens)</vt:lpstr>
      <vt:lpstr>Viral Load (pathogens)</vt:lpstr>
      <vt:lpstr>In summary:</vt:lpstr>
      <vt:lpstr>Implications:</vt:lpstr>
      <vt:lpstr>Acknowledgments</vt:lpstr>
      <vt:lpstr>Thank You!</vt:lpstr>
      <vt:lpstr>Questions?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sick: Effects of migratory beekeeping on honey bee disease</dc:title>
  <dc:creator>Alex Burnham</dc:creator>
  <cp:lastModifiedBy>Alex Burnham</cp:lastModifiedBy>
  <cp:revision>125</cp:revision>
  <cp:lastPrinted>2017-01-31T02:53:29Z</cp:lastPrinted>
  <dcterms:created xsi:type="dcterms:W3CDTF">2017-01-21T20:20:51Z</dcterms:created>
  <dcterms:modified xsi:type="dcterms:W3CDTF">2017-01-31T02:53:30Z</dcterms:modified>
</cp:coreProperties>
</file>